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tiff" ContentType="image/tiff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5" r:id="rId2"/>
    <p:sldId id="310" r:id="rId3"/>
    <p:sldId id="309" r:id="rId4"/>
    <p:sldId id="313" r:id="rId5"/>
    <p:sldId id="319" r:id="rId6"/>
    <p:sldId id="311" r:id="rId7"/>
    <p:sldId id="317" r:id="rId8"/>
    <p:sldId id="322" r:id="rId9"/>
    <p:sldId id="321" r:id="rId10"/>
    <p:sldId id="324" r:id="rId11"/>
    <p:sldId id="325" r:id="rId12"/>
    <p:sldId id="326" r:id="rId13"/>
    <p:sldId id="327" r:id="rId14"/>
    <p:sldId id="328" r:id="rId15"/>
    <p:sldId id="330" r:id="rId16"/>
    <p:sldId id="331" r:id="rId17"/>
    <p:sldId id="323" r:id="rId18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72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8000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8" autoAdjust="0"/>
    <p:restoredTop sz="94737" autoAdjust="0"/>
  </p:normalViewPr>
  <p:slideViewPr>
    <p:cSldViewPr>
      <p:cViewPr varScale="1">
        <p:scale>
          <a:sx n="108" d="100"/>
          <a:sy n="108" d="100"/>
        </p:scale>
        <p:origin x="996" y="96"/>
      </p:cViewPr>
      <p:guideLst>
        <p:guide orient="horz" pos="67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pPr>
              <a:defRPr/>
            </a:pPr>
            <a:fld id="{64F8F274-C268-406A-B4BD-BA0C34CF89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8356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0CF355-7B59-407F-81F9-F0F5EEFB15FF}" type="datetimeFigureOut">
              <a:rPr lang="en-US" smtClean="0"/>
              <a:t>9/27/2021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7A6CAB-2CAF-4207-BF0C-3C2A29ED8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814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/>
              <a:t>Motivation: T cells attach cancer cells</a:t>
            </a:r>
          </a:p>
          <a:p>
            <a:r>
              <a:rPr lang="en-US" altLang="en-US"/>
              <a:t>Provenge was the first </a:t>
            </a:r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22327FBB-C14D-4FEE-817C-BDD5B1990FAB}" type="slidenum">
              <a:rPr lang="en-US" altLang="en-US" smtClean="0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0899AC-08BA-4056-B3B2-506ED41A53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811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8B582E-53DB-4F33-861E-58730169EB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375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62700" y="76200"/>
            <a:ext cx="2095500" cy="6019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" y="76200"/>
            <a:ext cx="6134100" cy="6019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0C22DC-153B-402A-B2BB-5EDFFA9553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1320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76200" y="76200"/>
            <a:ext cx="8382000" cy="6019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AE25C8-2E4A-492E-871D-B72ED1BF07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8906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0E5B18-282C-445C-A29A-93D8EE311F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627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3B137B-4C40-488F-B2E8-004542F3E9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3656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580A53-EF39-41E6-9FAD-97C97A559E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954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95A377-140C-4F9A-95FB-DD7164123A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43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1E30E5-6156-4A6B-9FA6-5BFB0C1B59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9886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F8A8FC-632F-401E-9A41-38B7B376FC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300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E610E9-7928-4759-AADF-D884535925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140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A6E9FE-F3A6-452C-833B-4E413EAA36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174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" y="76200"/>
            <a:ext cx="71628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2C104293-3B0B-4204-B024-25EFB829EE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12500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50000"/>
        <a:buFont typeface="Wingdings" pitchFamily="2" charset="2"/>
        <a:buChar char="£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32.wmf"/><Relationship Id="rId5" Type="http://schemas.openxmlformats.org/officeDocument/2006/relationships/image" Target="../media/image26.png"/><Relationship Id="rId10" Type="http://schemas.openxmlformats.org/officeDocument/2006/relationships/image" Target="../media/image31.wmf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38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w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12.png"/><Relationship Id="rId5" Type="http://schemas.openxmlformats.org/officeDocument/2006/relationships/image" Target="../media/image11.gif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wmf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www.jcb.org/cgi/content/full/jcb.200606007/DC1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8" descr="Chase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9050" y="1504950"/>
            <a:ext cx="5334000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10" descr="blood_and_lymphatic_capillarie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37" b="10786"/>
          <a:stretch>
            <a:fillRect/>
          </a:stretch>
        </p:blipFill>
        <p:spPr bwMode="auto">
          <a:xfrm>
            <a:off x="5181600" y="4419600"/>
            <a:ext cx="37338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1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00" t="8064"/>
          <a:stretch>
            <a:fillRect/>
          </a:stretch>
        </p:blipFill>
        <p:spPr bwMode="auto">
          <a:xfrm>
            <a:off x="5638800" y="0"/>
            <a:ext cx="2847975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228600" y="685800"/>
            <a:ext cx="8610600" cy="36513"/>
          </a:xfrm>
          <a:prstGeom prst="rect">
            <a:avLst/>
          </a:prstGeom>
          <a:gradFill rotWithShape="0">
            <a:gsLst>
              <a:gs pos="0">
                <a:srgbClr val="4A00F0"/>
              </a:gs>
              <a:gs pos="100000">
                <a:srgbClr val="6699FF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33797" name="Rectangle 7"/>
          <p:cNvSpPr>
            <a:spLocks noChangeArrowheads="1"/>
          </p:cNvSpPr>
          <p:nvPr/>
        </p:nvSpPr>
        <p:spPr bwMode="auto">
          <a:xfrm>
            <a:off x="990600" y="0"/>
            <a:ext cx="71628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003399"/>
                </a:solidFill>
              </a:rPr>
              <a:t>T cells and adaptive immunity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E1E1E1"/>
              </a:clrFrom>
              <a:clrTo>
                <a:srgbClr val="E1E1E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88" y="654050"/>
            <a:ext cx="8388350" cy="462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47138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Rectangle 2"/>
          <p:cNvSpPr>
            <a:spLocks noChangeArrowheads="1"/>
          </p:cNvSpPr>
          <p:nvPr/>
        </p:nvSpPr>
        <p:spPr bwMode="auto">
          <a:xfrm>
            <a:off x="228600" y="685800"/>
            <a:ext cx="8610600" cy="36513"/>
          </a:xfrm>
          <a:prstGeom prst="rect">
            <a:avLst/>
          </a:prstGeom>
          <a:gradFill rotWithShape="0">
            <a:gsLst>
              <a:gs pos="0">
                <a:srgbClr val="4A00F0"/>
              </a:gs>
              <a:gs pos="100000">
                <a:srgbClr val="6699FF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35845" name="Rectangle 7"/>
          <p:cNvSpPr>
            <a:spLocks noChangeArrowheads="1"/>
          </p:cNvSpPr>
          <p:nvPr/>
        </p:nvSpPr>
        <p:spPr bwMode="auto">
          <a:xfrm>
            <a:off x="990600" y="0"/>
            <a:ext cx="71628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003399"/>
                </a:solidFill>
              </a:rPr>
              <a:t>Micropatterned costimulation of T cells</a:t>
            </a:r>
          </a:p>
        </p:txBody>
      </p:sp>
      <p:grpSp>
        <p:nvGrpSpPr>
          <p:cNvPr id="12" name="Group 6"/>
          <p:cNvGrpSpPr>
            <a:grpSpLocks noChangeAspect="1"/>
          </p:cNvGrpSpPr>
          <p:nvPr/>
        </p:nvGrpSpPr>
        <p:grpSpPr bwMode="auto">
          <a:xfrm>
            <a:off x="500063" y="2560638"/>
            <a:ext cx="1700212" cy="3679825"/>
            <a:chOff x="1344" y="1104"/>
            <a:chExt cx="1064" cy="2303"/>
          </a:xfrm>
        </p:grpSpPr>
        <p:sp>
          <p:nvSpPr>
            <p:cNvPr id="13" name="Freeform 7"/>
            <p:cNvSpPr>
              <a:spLocks noChangeAspect="1"/>
            </p:cNvSpPr>
            <p:nvPr/>
          </p:nvSpPr>
          <p:spPr bwMode="auto">
            <a:xfrm>
              <a:off x="1344" y="1104"/>
              <a:ext cx="1064" cy="2303"/>
            </a:xfrm>
            <a:custGeom>
              <a:avLst/>
              <a:gdLst>
                <a:gd name="T0" fmla="*/ 1620 w 532"/>
                <a:gd name="T1" fmla="*/ 856 h 1151"/>
                <a:gd name="T2" fmla="*/ 1836 w 532"/>
                <a:gd name="T3" fmla="*/ 1801 h 1151"/>
                <a:gd name="T4" fmla="*/ 2128 w 532"/>
                <a:gd name="T5" fmla="*/ 2419 h 1151"/>
                <a:gd name="T6" fmla="*/ 1996 w 532"/>
                <a:gd name="T7" fmla="*/ 2375 h 1151"/>
                <a:gd name="T8" fmla="*/ 2000 w 532"/>
                <a:gd name="T9" fmla="*/ 2639 h 1151"/>
                <a:gd name="T10" fmla="*/ 1864 w 532"/>
                <a:gd name="T11" fmla="*/ 2507 h 1151"/>
                <a:gd name="T12" fmla="*/ 1788 w 532"/>
                <a:gd name="T13" fmla="*/ 2261 h 1151"/>
                <a:gd name="T14" fmla="*/ 1492 w 532"/>
                <a:gd name="T15" fmla="*/ 1481 h 1151"/>
                <a:gd name="T16" fmla="*/ 1436 w 532"/>
                <a:gd name="T17" fmla="*/ 1853 h 1151"/>
                <a:gd name="T18" fmla="*/ 1496 w 532"/>
                <a:gd name="T19" fmla="*/ 2355 h 1151"/>
                <a:gd name="T20" fmla="*/ 1392 w 532"/>
                <a:gd name="T21" fmla="*/ 3167 h 1151"/>
                <a:gd name="T22" fmla="*/ 1420 w 532"/>
                <a:gd name="T23" fmla="*/ 3848 h 1151"/>
                <a:gd name="T24" fmla="*/ 1432 w 532"/>
                <a:gd name="T25" fmla="*/ 4448 h 1151"/>
                <a:gd name="T26" fmla="*/ 1468 w 532"/>
                <a:gd name="T27" fmla="*/ 4520 h 1151"/>
                <a:gd name="T28" fmla="*/ 1412 w 532"/>
                <a:gd name="T29" fmla="*/ 4536 h 1151"/>
                <a:gd name="T30" fmla="*/ 1368 w 532"/>
                <a:gd name="T31" fmla="*/ 4580 h 1151"/>
                <a:gd name="T32" fmla="*/ 1188 w 532"/>
                <a:gd name="T33" fmla="*/ 4388 h 1151"/>
                <a:gd name="T34" fmla="*/ 1196 w 532"/>
                <a:gd name="T35" fmla="*/ 4056 h 1151"/>
                <a:gd name="T36" fmla="*/ 1108 w 532"/>
                <a:gd name="T37" fmla="*/ 3131 h 1151"/>
                <a:gd name="T38" fmla="*/ 1060 w 532"/>
                <a:gd name="T39" fmla="*/ 2427 h 1151"/>
                <a:gd name="T40" fmla="*/ 956 w 532"/>
                <a:gd name="T41" fmla="*/ 3419 h 1151"/>
                <a:gd name="T42" fmla="*/ 924 w 532"/>
                <a:gd name="T43" fmla="*/ 4180 h 1151"/>
                <a:gd name="T44" fmla="*/ 912 w 532"/>
                <a:gd name="T45" fmla="*/ 4488 h 1151"/>
                <a:gd name="T46" fmla="*/ 752 w 532"/>
                <a:gd name="T47" fmla="*/ 4552 h 1151"/>
                <a:gd name="T48" fmla="*/ 680 w 532"/>
                <a:gd name="T49" fmla="*/ 4544 h 1151"/>
                <a:gd name="T50" fmla="*/ 656 w 532"/>
                <a:gd name="T51" fmla="*/ 4500 h 1151"/>
                <a:gd name="T52" fmla="*/ 724 w 532"/>
                <a:gd name="T53" fmla="*/ 4404 h 1151"/>
                <a:gd name="T54" fmla="*/ 676 w 532"/>
                <a:gd name="T55" fmla="*/ 3596 h 1151"/>
                <a:gd name="T56" fmla="*/ 676 w 532"/>
                <a:gd name="T57" fmla="*/ 2955 h 1151"/>
                <a:gd name="T58" fmla="*/ 644 w 532"/>
                <a:gd name="T59" fmla="*/ 2141 h 1151"/>
                <a:gd name="T60" fmla="*/ 712 w 532"/>
                <a:gd name="T61" fmla="*/ 1681 h 1151"/>
                <a:gd name="T62" fmla="*/ 580 w 532"/>
                <a:gd name="T63" fmla="*/ 1645 h 1151"/>
                <a:gd name="T64" fmla="*/ 312 w 532"/>
                <a:gd name="T65" fmla="*/ 2483 h 1151"/>
                <a:gd name="T66" fmla="*/ 204 w 532"/>
                <a:gd name="T67" fmla="*/ 2647 h 1151"/>
                <a:gd name="T68" fmla="*/ 160 w 532"/>
                <a:gd name="T69" fmla="*/ 2483 h 1151"/>
                <a:gd name="T70" fmla="*/ 68 w 532"/>
                <a:gd name="T71" fmla="*/ 2419 h 1151"/>
                <a:gd name="T72" fmla="*/ 72 w 532"/>
                <a:gd name="T73" fmla="*/ 2343 h 1151"/>
                <a:gd name="T74" fmla="*/ 372 w 532"/>
                <a:gd name="T75" fmla="*/ 1593 h 1151"/>
                <a:gd name="T76" fmla="*/ 776 w 532"/>
                <a:gd name="T77" fmla="*/ 756 h 1151"/>
                <a:gd name="T78" fmla="*/ 872 w 532"/>
                <a:gd name="T79" fmla="*/ 408 h 1151"/>
                <a:gd name="T80" fmla="*/ 1060 w 532"/>
                <a:gd name="T81" fmla="*/ 0 h 1151"/>
                <a:gd name="T82" fmla="*/ 1304 w 532"/>
                <a:gd name="T83" fmla="*/ 268 h 1151"/>
                <a:gd name="T84" fmla="*/ 1188 w 532"/>
                <a:gd name="T85" fmla="*/ 536 h 115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32" h="1151">
                  <a:moveTo>
                    <a:pt x="297" y="134"/>
                  </a:moveTo>
                  <a:cubicBezTo>
                    <a:pt x="298" y="179"/>
                    <a:pt x="326" y="186"/>
                    <a:pt x="337" y="189"/>
                  </a:cubicBezTo>
                  <a:cubicBezTo>
                    <a:pt x="352" y="194"/>
                    <a:pt x="393" y="207"/>
                    <a:pt x="405" y="214"/>
                  </a:cubicBezTo>
                  <a:cubicBezTo>
                    <a:pt x="430" y="232"/>
                    <a:pt x="428" y="294"/>
                    <a:pt x="433" y="324"/>
                  </a:cubicBezTo>
                  <a:cubicBezTo>
                    <a:pt x="437" y="349"/>
                    <a:pt x="433" y="381"/>
                    <a:pt x="438" y="398"/>
                  </a:cubicBezTo>
                  <a:cubicBezTo>
                    <a:pt x="441" y="414"/>
                    <a:pt x="452" y="432"/>
                    <a:pt x="459" y="450"/>
                  </a:cubicBezTo>
                  <a:cubicBezTo>
                    <a:pt x="465" y="469"/>
                    <a:pt x="478" y="546"/>
                    <a:pt x="483" y="557"/>
                  </a:cubicBezTo>
                  <a:cubicBezTo>
                    <a:pt x="489" y="566"/>
                    <a:pt x="510" y="581"/>
                    <a:pt x="513" y="585"/>
                  </a:cubicBezTo>
                  <a:cubicBezTo>
                    <a:pt x="518" y="590"/>
                    <a:pt x="532" y="601"/>
                    <a:pt x="532" y="604"/>
                  </a:cubicBezTo>
                  <a:cubicBezTo>
                    <a:pt x="532" y="606"/>
                    <a:pt x="528" y="609"/>
                    <a:pt x="525" y="609"/>
                  </a:cubicBezTo>
                  <a:cubicBezTo>
                    <a:pt x="522" y="609"/>
                    <a:pt x="518" y="607"/>
                    <a:pt x="514" y="604"/>
                  </a:cubicBezTo>
                  <a:cubicBezTo>
                    <a:pt x="511" y="601"/>
                    <a:pt x="500" y="592"/>
                    <a:pt x="499" y="593"/>
                  </a:cubicBezTo>
                  <a:cubicBezTo>
                    <a:pt x="491" y="599"/>
                    <a:pt x="525" y="644"/>
                    <a:pt x="518" y="650"/>
                  </a:cubicBezTo>
                  <a:cubicBezTo>
                    <a:pt x="511" y="655"/>
                    <a:pt x="493" y="618"/>
                    <a:pt x="491" y="620"/>
                  </a:cubicBezTo>
                  <a:cubicBezTo>
                    <a:pt x="489" y="622"/>
                    <a:pt x="507" y="656"/>
                    <a:pt x="500" y="659"/>
                  </a:cubicBezTo>
                  <a:cubicBezTo>
                    <a:pt x="493" y="663"/>
                    <a:pt x="483" y="623"/>
                    <a:pt x="479" y="624"/>
                  </a:cubicBezTo>
                  <a:cubicBezTo>
                    <a:pt x="475" y="625"/>
                    <a:pt x="489" y="659"/>
                    <a:pt x="480" y="661"/>
                  </a:cubicBezTo>
                  <a:cubicBezTo>
                    <a:pt x="474" y="662"/>
                    <a:pt x="471" y="624"/>
                    <a:pt x="466" y="626"/>
                  </a:cubicBezTo>
                  <a:cubicBezTo>
                    <a:pt x="461" y="626"/>
                    <a:pt x="467" y="657"/>
                    <a:pt x="464" y="658"/>
                  </a:cubicBezTo>
                  <a:cubicBezTo>
                    <a:pt x="459" y="658"/>
                    <a:pt x="456" y="631"/>
                    <a:pt x="453" y="620"/>
                  </a:cubicBezTo>
                  <a:cubicBezTo>
                    <a:pt x="447" y="602"/>
                    <a:pt x="450" y="577"/>
                    <a:pt x="447" y="565"/>
                  </a:cubicBezTo>
                  <a:cubicBezTo>
                    <a:pt x="444" y="552"/>
                    <a:pt x="402" y="471"/>
                    <a:pt x="395" y="453"/>
                  </a:cubicBezTo>
                  <a:cubicBezTo>
                    <a:pt x="389" y="434"/>
                    <a:pt x="389" y="425"/>
                    <a:pt x="386" y="411"/>
                  </a:cubicBezTo>
                  <a:cubicBezTo>
                    <a:pt x="383" y="397"/>
                    <a:pt x="377" y="385"/>
                    <a:pt x="373" y="370"/>
                  </a:cubicBezTo>
                  <a:cubicBezTo>
                    <a:pt x="368" y="354"/>
                    <a:pt x="361" y="323"/>
                    <a:pt x="359" y="318"/>
                  </a:cubicBezTo>
                  <a:cubicBezTo>
                    <a:pt x="369" y="355"/>
                    <a:pt x="353" y="404"/>
                    <a:pt x="353" y="420"/>
                  </a:cubicBezTo>
                  <a:cubicBezTo>
                    <a:pt x="353" y="434"/>
                    <a:pt x="356" y="449"/>
                    <a:pt x="359" y="463"/>
                  </a:cubicBezTo>
                  <a:cubicBezTo>
                    <a:pt x="361" y="475"/>
                    <a:pt x="361" y="483"/>
                    <a:pt x="362" y="496"/>
                  </a:cubicBezTo>
                  <a:cubicBezTo>
                    <a:pt x="364" y="508"/>
                    <a:pt x="369" y="519"/>
                    <a:pt x="370" y="535"/>
                  </a:cubicBezTo>
                  <a:cubicBezTo>
                    <a:pt x="370" y="551"/>
                    <a:pt x="374" y="566"/>
                    <a:pt x="374" y="588"/>
                  </a:cubicBezTo>
                  <a:cubicBezTo>
                    <a:pt x="374" y="610"/>
                    <a:pt x="372" y="643"/>
                    <a:pt x="372" y="668"/>
                  </a:cubicBezTo>
                  <a:cubicBezTo>
                    <a:pt x="370" y="691"/>
                    <a:pt x="366" y="716"/>
                    <a:pt x="362" y="738"/>
                  </a:cubicBezTo>
                  <a:cubicBezTo>
                    <a:pt x="358" y="759"/>
                    <a:pt x="350" y="777"/>
                    <a:pt x="348" y="791"/>
                  </a:cubicBezTo>
                  <a:cubicBezTo>
                    <a:pt x="345" y="806"/>
                    <a:pt x="344" y="807"/>
                    <a:pt x="345" y="824"/>
                  </a:cubicBezTo>
                  <a:cubicBezTo>
                    <a:pt x="348" y="842"/>
                    <a:pt x="361" y="875"/>
                    <a:pt x="362" y="898"/>
                  </a:cubicBezTo>
                  <a:cubicBezTo>
                    <a:pt x="364" y="920"/>
                    <a:pt x="361" y="931"/>
                    <a:pt x="355" y="961"/>
                  </a:cubicBezTo>
                  <a:cubicBezTo>
                    <a:pt x="350" y="989"/>
                    <a:pt x="331" y="1047"/>
                    <a:pt x="331" y="1071"/>
                  </a:cubicBezTo>
                  <a:cubicBezTo>
                    <a:pt x="331" y="1094"/>
                    <a:pt x="344" y="1093"/>
                    <a:pt x="350" y="1100"/>
                  </a:cubicBezTo>
                  <a:cubicBezTo>
                    <a:pt x="354" y="1104"/>
                    <a:pt x="355" y="1107"/>
                    <a:pt x="358" y="1111"/>
                  </a:cubicBezTo>
                  <a:cubicBezTo>
                    <a:pt x="362" y="1114"/>
                    <a:pt x="368" y="1117"/>
                    <a:pt x="369" y="1122"/>
                  </a:cubicBezTo>
                  <a:cubicBezTo>
                    <a:pt x="370" y="1125"/>
                    <a:pt x="367" y="1124"/>
                    <a:pt x="367" y="1124"/>
                  </a:cubicBezTo>
                  <a:cubicBezTo>
                    <a:pt x="367" y="1124"/>
                    <a:pt x="369" y="1127"/>
                    <a:pt x="367" y="1129"/>
                  </a:cubicBezTo>
                  <a:cubicBezTo>
                    <a:pt x="365" y="1132"/>
                    <a:pt x="363" y="1131"/>
                    <a:pt x="361" y="1129"/>
                  </a:cubicBezTo>
                  <a:cubicBezTo>
                    <a:pt x="362" y="1131"/>
                    <a:pt x="363" y="1133"/>
                    <a:pt x="361" y="1135"/>
                  </a:cubicBezTo>
                  <a:cubicBezTo>
                    <a:pt x="355" y="1139"/>
                    <a:pt x="353" y="1133"/>
                    <a:pt x="353" y="1133"/>
                  </a:cubicBezTo>
                  <a:cubicBezTo>
                    <a:pt x="354" y="1134"/>
                    <a:pt x="355" y="1138"/>
                    <a:pt x="351" y="1140"/>
                  </a:cubicBezTo>
                  <a:cubicBezTo>
                    <a:pt x="347" y="1143"/>
                    <a:pt x="346" y="1141"/>
                    <a:pt x="344" y="1139"/>
                  </a:cubicBezTo>
                  <a:cubicBezTo>
                    <a:pt x="342" y="1139"/>
                    <a:pt x="345" y="1141"/>
                    <a:pt x="342" y="1144"/>
                  </a:cubicBezTo>
                  <a:cubicBezTo>
                    <a:pt x="333" y="1151"/>
                    <a:pt x="321" y="1133"/>
                    <a:pt x="317" y="1130"/>
                  </a:cubicBezTo>
                  <a:cubicBezTo>
                    <a:pt x="315" y="1129"/>
                    <a:pt x="307" y="1125"/>
                    <a:pt x="304" y="1121"/>
                  </a:cubicBezTo>
                  <a:cubicBezTo>
                    <a:pt x="301" y="1117"/>
                    <a:pt x="297" y="1103"/>
                    <a:pt x="297" y="1096"/>
                  </a:cubicBezTo>
                  <a:cubicBezTo>
                    <a:pt x="297" y="1091"/>
                    <a:pt x="293" y="1086"/>
                    <a:pt x="293" y="1078"/>
                  </a:cubicBezTo>
                  <a:cubicBezTo>
                    <a:pt x="295" y="1068"/>
                    <a:pt x="299" y="1055"/>
                    <a:pt x="301" y="1044"/>
                  </a:cubicBezTo>
                  <a:cubicBezTo>
                    <a:pt x="301" y="1033"/>
                    <a:pt x="301" y="1035"/>
                    <a:pt x="299" y="1013"/>
                  </a:cubicBezTo>
                  <a:cubicBezTo>
                    <a:pt x="297" y="992"/>
                    <a:pt x="286" y="944"/>
                    <a:pt x="286" y="918"/>
                  </a:cubicBezTo>
                  <a:cubicBezTo>
                    <a:pt x="285" y="890"/>
                    <a:pt x="294" y="876"/>
                    <a:pt x="293" y="854"/>
                  </a:cubicBezTo>
                  <a:cubicBezTo>
                    <a:pt x="291" y="832"/>
                    <a:pt x="279" y="804"/>
                    <a:pt x="277" y="782"/>
                  </a:cubicBezTo>
                  <a:cubicBezTo>
                    <a:pt x="275" y="760"/>
                    <a:pt x="283" y="749"/>
                    <a:pt x="282" y="721"/>
                  </a:cubicBezTo>
                  <a:cubicBezTo>
                    <a:pt x="280" y="693"/>
                    <a:pt x="267" y="610"/>
                    <a:pt x="266" y="606"/>
                  </a:cubicBezTo>
                  <a:cubicBezTo>
                    <a:pt x="265" y="606"/>
                    <a:pt x="265" y="606"/>
                    <a:pt x="265" y="606"/>
                  </a:cubicBezTo>
                  <a:cubicBezTo>
                    <a:pt x="264" y="610"/>
                    <a:pt x="251" y="693"/>
                    <a:pt x="250" y="721"/>
                  </a:cubicBezTo>
                  <a:cubicBezTo>
                    <a:pt x="248" y="749"/>
                    <a:pt x="256" y="760"/>
                    <a:pt x="254" y="782"/>
                  </a:cubicBezTo>
                  <a:cubicBezTo>
                    <a:pt x="253" y="804"/>
                    <a:pt x="240" y="832"/>
                    <a:pt x="239" y="854"/>
                  </a:cubicBezTo>
                  <a:cubicBezTo>
                    <a:pt x="237" y="876"/>
                    <a:pt x="246" y="890"/>
                    <a:pt x="245" y="918"/>
                  </a:cubicBezTo>
                  <a:cubicBezTo>
                    <a:pt x="245" y="944"/>
                    <a:pt x="234" y="992"/>
                    <a:pt x="232" y="1013"/>
                  </a:cubicBezTo>
                  <a:cubicBezTo>
                    <a:pt x="231" y="1035"/>
                    <a:pt x="231" y="1033"/>
                    <a:pt x="231" y="1044"/>
                  </a:cubicBezTo>
                  <a:cubicBezTo>
                    <a:pt x="232" y="1055"/>
                    <a:pt x="235" y="1068"/>
                    <a:pt x="237" y="1078"/>
                  </a:cubicBezTo>
                  <a:cubicBezTo>
                    <a:pt x="237" y="1086"/>
                    <a:pt x="233" y="1091"/>
                    <a:pt x="234" y="1096"/>
                  </a:cubicBezTo>
                  <a:cubicBezTo>
                    <a:pt x="234" y="1103"/>
                    <a:pt x="230" y="1117"/>
                    <a:pt x="228" y="1121"/>
                  </a:cubicBezTo>
                  <a:cubicBezTo>
                    <a:pt x="224" y="1125"/>
                    <a:pt x="216" y="1129"/>
                    <a:pt x="214" y="1130"/>
                  </a:cubicBezTo>
                  <a:cubicBezTo>
                    <a:pt x="210" y="1133"/>
                    <a:pt x="198" y="1151"/>
                    <a:pt x="189" y="1144"/>
                  </a:cubicBezTo>
                  <a:cubicBezTo>
                    <a:pt x="185" y="1141"/>
                    <a:pt x="189" y="1137"/>
                    <a:pt x="188" y="1137"/>
                  </a:cubicBezTo>
                  <a:cubicBezTo>
                    <a:pt x="186" y="1138"/>
                    <a:pt x="184" y="1143"/>
                    <a:pt x="180" y="1140"/>
                  </a:cubicBezTo>
                  <a:cubicBezTo>
                    <a:pt x="176" y="1138"/>
                    <a:pt x="178" y="1135"/>
                    <a:pt x="178" y="1134"/>
                  </a:cubicBezTo>
                  <a:cubicBezTo>
                    <a:pt x="178" y="1134"/>
                    <a:pt x="175" y="1139"/>
                    <a:pt x="170" y="1135"/>
                  </a:cubicBezTo>
                  <a:cubicBezTo>
                    <a:pt x="167" y="1133"/>
                    <a:pt x="168" y="1131"/>
                    <a:pt x="169" y="1129"/>
                  </a:cubicBezTo>
                  <a:cubicBezTo>
                    <a:pt x="167" y="1131"/>
                    <a:pt x="166" y="1132"/>
                    <a:pt x="164" y="1129"/>
                  </a:cubicBezTo>
                  <a:cubicBezTo>
                    <a:pt x="162" y="1127"/>
                    <a:pt x="164" y="1124"/>
                    <a:pt x="164" y="1124"/>
                  </a:cubicBezTo>
                  <a:cubicBezTo>
                    <a:pt x="164" y="1124"/>
                    <a:pt x="161" y="1126"/>
                    <a:pt x="161" y="1122"/>
                  </a:cubicBezTo>
                  <a:cubicBezTo>
                    <a:pt x="162" y="1118"/>
                    <a:pt x="169" y="1114"/>
                    <a:pt x="174" y="1111"/>
                  </a:cubicBezTo>
                  <a:cubicBezTo>
                    <a:pt x="177" y="1107"/>
                    <a:pt x="177" y="1104"/>
                    <a:pt x="181" y="1100"/>
                  </a:cubicBezTo>
                  <a:cubicBezTo>
                    <a:pt x="187" y="1093"/>
                    <a:pt x="200" y="1094"/>
                    <a:pt x="200" y="1071"/>
                  </a:cubicBezTo>
                  <a:cubicBezTo>
                    <a:pt x="200" y="1047"/>
                    <a:pt x="181" y="989"/>
                    <a:pt x="177" y="961"/>
                  </a:cubicBezTo>
                  <a:cubicBezTo>
                    <a:pt x="170" y="931"/>
                    <a:pt x="167" y="920"/>
                    <a:pt x="169" y="898"/>
                  </a:cubicBezTo>
                  <a:cubicBezTo>
                    <a:pt x="170" y="875"/>
                    <a:pt x="183" y="842"/>
                    <a:pt x="186" y="824"/>
                  </a:cubicBezTo>
                  <a:cubicBezTo>
                    <a:pt x="188" y="807"/>
                    <a:pt x="186" y="806"/>
                    <a:pt x="183" y="791"/>
                  </a:cubicBezTo>
                  <a:cubicBezTo>
                    <a:pt x="181" y="777"/>
                    <a:pt x="174" y="759"/>
                    <a:pt x="169" y="738"/>
                  </a:cubicBezTo>
                  <a:cubicBezTo>
                    <a:pt x="166" y="716"/>
                    <a:pt x="161" y="691"/>
                    <a:pt x="159" y="668"/>
                  </a:cubicBezTo>
                  <a:cubicBezTo>
                    <a:pt x="159" y="643"/>
                    <a:pt x="156" y="609"/>
                    <a:pt x="156" y="587"/>
                  </a:cubicBezTo>
                  <a:cubicBezTo>
                    <a:pt x="156" y="565"/>
                    <a:pt x="161" y="551"/>
                    <a:pt x="161" y="535"/>
                  </a:cubicBezTo>
                  <a:cubicBezTo>
                    <a:pt x="163" y="519"/>
                    <a:pt x="167" y="508"/>
                    <a:pt x="169" y="496"/>
                  </a:cubicBezTo>
                  <a:cubicBezTo>
                    <a:pt x="170" y="483"/>
                    <a:pt x="170" y="475"/>
                    <a:pt x="172" y="463"/>
                  </a:cubicBezTo>
                  <a:cubicBezTo>
                    <a:pt x="175" y="449"/>
                    <a:pt x="178" y="434"/>
                    <a:pt x="178" y="420"/>
                  </a:cubicBezTo>
                  <a:cubicBezTo>
                    <a:pt x="178" y="404"/>
                    <a:pt x="162" y="355"/>
                    <a:pt x="171" y="318"/>
                  </a:cubicBezTo>
                  <a:cubicBezTo>
                    <a:pt x="170" y="323"/>
                    <a:pt x="163" y="354"/>
                    <a:pt x="158" y="370"/>
                  </a:cubicBezTo>
                  <a:cubicBezTo>
                    <a:pt x="153" y="385"/>
                    <a:pt x="148" y="397"/>
                    <a:pt x="145" y="411"/>
                  </a:cubicBezTo>
                  <a:cubicBezTo>
                    <a:pt x="141" y="425"/>
                    <a:pt x="142" y="434"/>
                    <a:pt x="136" y="453"/>
                  </a:cubicBezTo>
                  <a:cubicBezTo>
                    <a:pt x="130" y="471"/>
                    <a:pt x="87" y="552"/>
                    <a:pt x="84" y="565"/>
                  </a:cubicBezTo>
                  <a:cubicBezTo>
                    <a:pt x="81" y="577"/>
                    <a:pt x="83" y="602"/>
                    <a:pt x="78" y="620"/>
                  </a:cubicBezTo>
                  <a:cubicBezTo>
                    <a:pt x="75" y="631"/>
                    <a:pt x="72" y="658"/>
                    <a:pt x="67" y="658"/>
                  </a:cubicBezTo>
                  <a:cubicBezTo>
                    <a:pt x="63" y="657"/>
                    <a:pt x="69" y="626"/>
                    <a:pt x="65" y="626"/>
                  </a:cubicBezTo>
                  <a:cubicBezTo>
                    <a:pt x="60" y="624"/>
                    <a:pt x="56" y="662"/>
                    <a:pt x="51" y="661"/>
                  </a:cubicBezTo>
                  <a:cubicBezTo>
                    <a:pt x="43" y="659"/>
                    <a:pt x="55" y="625"/>
                    <a:pt x="52" y="624"/>
                  </a:cubicBezTo>
                  <a:cubicBezTo>
                    <a:pt x="47" y="623"/>
                    <a:pt x="37" y="663"/>
                    <a:pt x="31" y="659"/>
                  </a:cubicBezTo>
                  <a:cubicBezTo>
                    <a:pt x="24" y="656"/>
                    <a:pt x="42" y="622"/>
                    <a:pt x="40" y="620"/>
                  </a:cubicBezTo>
                  <a:cubicBezTo>
                    <a:pt x="37" y="618"/>
                    <a:pt x="20" y="655"/>
                    <a:pt x="14" y="650"/>
                  </a:cubicBezTo>
                  <a:cubicBezTo>
                    <a:pt x="5" y="644"/>
                    <a:pt x="40" y="599"/>
                    <a:pt x="33" y="593"/>
                  </a:cubicBezTo>
                  <a:cubicBezTo>
                    <a:pt x="31" y="592"/>
                    <a:pt x="20" y="601"/>
                    <a:pt x="17" y="604"/>
                  </a:cubicBezTo>
                  <a:cubicBezTo>
                    <a:pt x="14" y="607"/>
                    <a:pt x="9" y="609"/>
                    <a:pt x="6" y="609"/>
                  </a:cubicBezTo>
                  <a:cubicBezTo>
                    <a:pt x="3" y="609"/>
                    <a:pt x="0" y="606"/>
                    <a:pt x="0" y="604"/>
                  </a:cubicBezTo>
                  <a:cubicBezTo>
                    <a:pt x="0" y="601"/>
                    <a:pt x="14" y="590"/>
                    <a:pt x="18" y="585"/>
                  </a:cubicBezTo>
                  <a:cubicBezTo>
                    <a:pt x="22" y="581"/>
                    <a:pt x="42" y="566"/>
                    <a:pt x="48" y="557"/>
                  </a:cubicBezTo>
                  <a:cubicBezTo>
                    <a:pt x="53" y="546"/>
                    <a:pt x="65" y="469"/>
                    <a:pt x="72" y="450"/>
                  </a:cubicBezTo>
                  <a:cubicBezTo>
                    <a:pt x="78" y="432"/>
                    <a:pt x="90" y="414"/>
                    <a:pt x="93" y="398"/>
                  </a:cubicBezTo>
                  <a:cubicBezTo>
                    <a:pt x="98" y="381"/>
                    <a:pt x="94" y="349"/>
                    <a:pt x="98" y="324"/>
                  </a:cubicBezTo>
                  <a:cubicBezTo>
                    <a:pt x="102" y="294"/>
                    <a:pt x="101" y="232"/>
                    <a:pt x="127" y="214"/>
                  </a:cubicBezTo>
                  <a:cubicBezTo>
                    <a:pt x="138" y="207"/>
                    <a:pt x="179" y="194"/>
                    <a:pt x="194" y="189"/>
                  </a:cubicBezTo>
                  <a:cubicBezTo>
                    <a:pt x="204" y="186"/>
                    <a:pt x="233" y="180"/>
                    <a:pt x="234" y="134"/>
                  </a:cubicBezTo>
                  <a:cubicBezTo>
                    <a:pt x="234" y="133"/>
                    <a:pt x="234" y="133"/>
                    <a:pt x="234" y="133"/>
                  </a:cubicBezTo>
                  <a:cubicBezTo>
                    <a:pt x="225" y="124"/>
                    <a:pt x="220" y="112"/>
                    <a:pt x="218" y="102"/>
                  </a:cubicBezTo>
                  <a:cubicBezTo>
                    <a:pt x="203" y="106"/>
                    <a:pt x="194" y="70"/>
                    <a:pt x="205" y="67"/>
                  </a:cubicBezTo>
                  <a:cubicBezTo>
                    <a:pt x="209" y="66"/>
                    <a:pt x="212" y="69"/>
                    <a:pt x="212" y="69"/>
                  </a:cubicBezTo>
                  <a:cubicBezTo>
                    <a:pt x="206" y="22"/>
                    <a:pt x="239" y="0"/>
                    <a:pt x="265" y="0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293" y="0"/>
                    <a:pt x="326" y="22"/>
                    <a:pt x="319" y="69"/>
                  </a:cubicBezTo>
                  <a:cubicBezTo>
                    <a:pt x="319" y="69"/>
                    <a:pt x="322" y="66"/>
                    <a:pt x="326" y="67"/>
                  </a:cubicBezTo>
                  <a:cubicBezTo>
                    <a:pt x="337" y="70"/>
                    <a:pt x="328" y="106"/>
                    <a:pt x="313" y="102"/>
                  </a:cubicBezTo>
                  <a:cubicBezTo>
                    <a:pt x="312" y="112"/>
                    <a:pt x="305" y="124"/>
                    <a:pt x="297" y="134"/>
                  </a:cubicBezTo>
                  <a:cubicBezTo>
                    <a:pt x="297" y="134"/>
                    <a:pt x="297" y="134"/>
                    <a:pt x="297" y="134"/>
                  </a:cubicBezTo>
                  <a:close/>
                </a:path>
              </a:pathLst>
            </a:custGeom>
            <a:solidFill>
              <a:srgbClr val="FFF5EE"/>
            </a:solidFill>
            <a:ln w="12700" cap="rnd">
              <a:solidFill>
                <a:srgbClr val="FF66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ChangeAspect="1"/>
            </p:cNvSpPr>
            <p:nvPr/>
          </p:nvSpPr>
          <p:spPr bwMode="auto">
            <a:xfrm>
              <a:off x="1814" y="1369"/>
              <a:ext cx="124" cy="30"/>
            </a:xfrm>
            <a:custGeom>
              <a:avLst/>
              <a:gdLst>
                <a:gd name="T0" fmla="*/ 248 w 62"/>
                <a:gd name="T1" fmla="*/ 0 h 15"/>
                <a:gd name="T2" fmla="*/ 128 w 62"/>
                <a:gd name="T3" fmla="*/ 60 h 15"/>
                <a:gd name="T4" fmla="*/ 124 w 62"/>
                <a:gd name="T5" fmla="*/ 60 h 15"/>
                <a:gd name="T6" fmla="*/ 8 w 62"/>
                <a:gd name="T7" fmla="*/ 12 h 15"/>
                <a:gd name="T8" fmla="*/ 0 w 62"/>
                <a:gd name="T9" fmla="*/ 0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2" h="15">
                  <a:moveTo>
                    <a:pt x="62" y="0"/>
                  </a:moveTo>
                  <a:cubicBezTo>
                    <a:pt x="55" y="9"/>
                    <a:pt x="44" y="15"/>
                    <a:pt x="32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9" y="15"/>
                    <a:pt x="10" y="10"/>
                    <a:pt x="2" y="3"/>
                  </a:cubicBezTo>
                  <a:cubicBezTo>
                    <a:pt x="1" y="2"/>
                    <a:pt x="1" y="1"/>
                    <a:pt x="0" y="0"/>
                  </a:cubicBezTo>
                </a:path>
              </a:pathLst>
            </a:custGeom>
            <a:noFill/>
            <a:ln w="12700" cap="rnd">
              <a:solidFill>
                <a:srgbClr val="FF66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5EE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6" name="Text Box 93"/>
          <p:cNvSpPr txBox="1">
            <a:spLocks noChangeArrowheads="1"/>
          </p:cNvSpPr>
          <p:nvPr/>
        </p:nvSpPr>
        <p:spPr bwMode="auto">
          <a:xfrm>
            <a:off x="957263" y="2120900"/>
            <a:ext cx="13795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1600">
                <a:ea typeface="SimSun" pitchFamily="2" charset="-122"/>
              </a:rPr>
              <a:t>patient</a:t>
            </a:r>
          </a:p>
        </p:txBody>
      </p:sp>
      <p:pic>
        <p:nvPicPr>
          <p:cNvPr id="10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5" r="2815" b="2721"/>
          <a:stretch>
            <a:fillRect/>
          </a:stretch>
        </p:blipFill>
        <p:spPr bwMode="auto">
          <a:xfrm>
            <a:off x="296919" y="1559158"/>
            <a:ext cx="3883587" cy="4812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" name="Picture 2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2925" y="1930400"/>
            <a:ext cx="2049463" cy="2049463"/>
          </a:xfrm>
          <a:prstGeom prst="rect">
            <a:avLst/>
          </a:prstGeom>
          <a:noFill/>
          <a:ln w="12700">
            <a:solidFill>
              <a:schemeClr val="folHlink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8" name="Text Box 27"/>
          <p:cNvSpPr txBox="1">
            <a:spLocks noChangeArrowheads="1"/>
          </p:cNvSpPr>
          <p:nvPr/>
        </p:nvSpPr>
        <p:spPr bwMode="auto">
          <a:xfrm>
            <a:off x="5452422" y="2028825"/>
            <a:ext cx="92044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</a:pPr>
            <a:r>
              <a:rPr lang="en-US" sz="2400" dirty="0">
                <a:solidFill>
                  <a:srgbClr val="00FF00"/>
                </a:solidFill>
                <a:latin typeface="Times New Roman" pitchFamily="18" charset="0"/>
              </a:rPr>
              <a:t>CD28</a:t>
            </a:r>
          </a:p>
          <a:p>
            <a:pPr eaLnBrk="1" hangingPunct="1">
              <a:spcBef>
                <a:spcPct val="0"/>
              </a:spcBef>
            </a:pPr>
            <a:r>
              <a:rPr lang="en-US" sz="2400" dirty="0">
                <a:solidFill>
                  <a:srgbClr val="FF3300"/>
                </a:solidFill>
                <a:latin typeface="Times New Roman" pitchFamily="18" charset="0"/>
              </a:rPr>
              <a:t>TCR</a:t>
            </a:r>
          </a:p>
        </p:txBody>
      </p:sp>
      <p:pic>
        <p:nvPicPr>
          <p:cNvPr id="109" name="Picture 2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2925" y="4224338"/>
            <a:ext cx="2049463" cy="2049462"/>
          </a:xfrm>
          <a:prstGeom prst="rect">
            <a:avLst/>
          </a:prstGeom>
          <a:noFill/>
          <a:ln w="12700">
            <a:solidFill>
              <a:schemeClr val="folHlink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0" name="Text Box 29"/>
          <p:cNvSpPr txBox="1">
            <a:spLocks noChangeArrowheads="1"/>
          </p:cNvSpPr>
          <p:nvPr/>
        </p:nvSpPr>
        <p:spPr bwMode="auto">
          <a:xfrm>
            <a:off x="4441825" y="5676900"/>
            <a:ext cx="850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0"/>
              </a:spcBef>
            </a:pPr>
            <a:r>
              <a:rPr lang="en-US" sz="2400">
                <a:latin typeface="Times New Roman" pitchFamily="18" charset="0"/>
              </a:rPr>
              <a:t>2 </a:t>
            </a:r>
            <a:r>
              <a:rPr lang="en-US" sz="2400">
                <a:latin typeface="Symbol" pitchFamily="18" charset="2"/>
              </a:rPr>
              <a:t>m</a:t>
            </a:r>
            <a:r>
              <a:rPr lang="en-US" sz="2400">
                <a:latin typeface="Times New Roman" pitchFamily="18" charset="0"/>
              </a:rPr>
              <a:t>m</a:t>
            </a:r>
          </a:p>
        </p:txBody>
      </p:sp>
      <p:sp>
        <p:nvSpPr>
          <p:cNvPr id="111" name="Line 30"/>
          <p:cNvSpPr>
            <a:spLocks noChangeShapeType="1"/>
          </p:cNvSpPr>
          <p:nvPr/>
        </p:nvSpPr>
        <p:spPr bwMode="auto">
          <a:xfrm>
            <a:off x="4354513" y="4087813"/>
            <a:ext cx="4179887" cy="0"/>
          </a:xfrm>
          <a:prstGeom prst="line">
            <a:avLst/>
          </a:prstGeom>
          <a:noFill/>
          <a:ln w="12700">
            <a:solidFill>
              <a:srgbClr val="00CCFF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" name="Text Box 31"/>
          <p:cNvSpPr txBox="1">
            <a:spLocks noChangeArrowheads="1"/>
          </p:cNvSpPr>
          <p:nvPr/>
        </p:nvSpPr>
        <p:spPr bwMode="auto">
          <a:xfrm>
            <a:off x="6559550" y="2514600"/>
            <a:ext cx="22479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1" hangingPunct="1">
              <a:spcBef>
                <a:spcPct val="0"/>
              </a:spcBef>
            </a:pPr>
            <a:r>
              <a:rPr lang="en-US" sz="2400" dirty="0">
                <a:latin typeface="Times New Roman" pitchFamily="18" charset="0"/>
              </a:rPr>
              <a:t>full length CD80</a:t>
            </a:r>
          </a:p>
          <a:p>
            <a:pPr algn="l" eaLnBrk="1" hangingPunct="1">
              <a:spcBef>
                <a:spcPct val="0"/>
              </a:spcBef>
            </a:pPr>
            <a:r>
              <a:rPr lang="en-US" sz="2400" dirty="0">
                <a:latin typeface="Times New Roman" pitchFamily="18" charset="0"/>
              </a:rPr>
              <a:t>good stimulus</a:t>
            </a:r>
          </a:p>
        </p:txBody>
      </p:sp>
      <p:sp>
        <p:nvSpPr>
          <p:cNvPr id="113" name="Text Box 32"/>
          <p:cNvSpPr txBox="1">
            <a:spLocks noChangeArrowheads="1"/>
          </p:cNvSpPr>
          <p:nvPr/>
        </p:nvSpPr>
        <p:spPr bwMode="auto">
          <a:xfrm>
            <a:off x="6616700" y="4724400"/>
            <a:ext cx="23304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1" hangingPunct="1">
              <a:spcBef>
                <a:spcPct val="0"/>
              </a:spcBef>
            </a:pPr>
            <a:r>
              <a:rPr lang="en-US" sz="2400" dirty="0">
                <a:latin typeface="Times New Roman" pitchFamily="18" charset="0"/>
              </a:rPr>
              <a:t>tail deleted CD80</a:t>
            </a:r>
          </a:p>
          <a:p>
            <a:pPr algn="l" eaLnBrk="1" hangingPunct="1">
              <a:spcBef>
                <a:spcPct val="0"/>
              </a:spcBef>
            </a:pPr>
            <a:r>
              <a:rPr lang="en-US" sz="2400" dirty="0">
                <a:latin typeface="Times New Roman" pitchFamily="18" charset="0"/>
              </a:rPr>
              <a:t>weaker stimulus</a:t>
            </a:r>
          </a:p>
        </p:txBody>
      </p:sp>
      <p:sp>
        <p:nvSpPr>
          <p:cNvPr id="114" name="Text Box 33"/>
          <p:cNvSpPr txBox="1">
            <a:spLocks noChangeArrowheads="1"/>
          </p:cNvSpPr>
          <p:nvPr/>
        </p:nvSpPr>
        <p:spPr bwMode="auto">
          <a:xfrm>
            <a:off x="6515630" y="1330558"/>
            <a:ext cx="20526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eaLnBrk="1" hangingPunct="1">
              <a:spcBef>
                <a:spcPct val="0"/>
              </a:spcBef>
            </a:pPr>
            <a:r>
              <a:rPr lang="en-US" sz="2400" u="sng" dirty="0">
                <a:latin typeface="Times New Roman" pitchFamily="18" charset="0"/>
              </a:rPr>
              <a:t>Artificial APC:</a:t>
            </a:r>
          </a:p>
        </p:txBody>
      </p:sp>
    </p:spTree>
    <p:extLst>
      <p:ext uri="{BB962C8B-B14F-4D97-AF65-F5344CB8AC3E}">
        <p14:creationId xmlns:p14="http://schemas.microsoft.com/office/powerpoint/2010/main" val="24144525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228600" y="685800"/>
            <a:ext cx="8610600" cy="36513"/>
          </a:xfrm>
          <a:prstGeom prst="rect">
            <a:avLst/>
          </a:prstGeom>
          <a:gradFill rotWithShape="0">
            <a:gsLst>
              <a:gs pos="0">
                <a:srgbClr val="4A00F0"/>
              </a:gs>
              <a:gs pos="100000">
                <a:srgbClr val="6699FF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grpSp>
        <p:nvGrpSpPr>
          <p:cNvPr id="37892" name="Group 27"/>
          <p:cNvGrpSpPr>
            <a:grpSpLocks/>
          </p:cNvGrpSpPr>
          <p:nvPr/>
        </p:nvGrpSpPr>
        <p:grpSpPr bwMode="auto">
          <a:xfrm>
            <a:off x="5562600" y="895350"/>
            <a:ext cx="3124200" cy="2368550"/>
            <a:chOff x="204" y="581"/>
            <a:chExt cx="2505" cy="1899"/>
          </a:xfrm>
        </p:grpSpPr>
        <p:sp>
          <p:nvSpPr>
            <p:cNvPr id="37909" name="Rectangle 9"/>
            <p:cNvSpPr>
              <a:spLocks noChangeArrowheads="1"/>
            </p:cNvSpPr>
            <p:nvPr/>
          </p:nvSpPr>
          <p:spPr bwMode="auto">
            <a:xfrm>
              <a:off x="204" y="792"/>
              <a:ext cx="2505" cy="168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2400">
                <a:latin typeface="Times New Roman" pitchFamily="18" charset="0"/>
              </a:endParaRPr>
            </a:p>
          </p:txBody>
        </p:sp>
        <p:pic>
          <p:nvPicPr>
            <p:cNvPr id="37910" name="Picture 1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2" y="805"/>
              <a:ext cx="827" cy="8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911" name="Picture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3" y="805"/>
              <a:ext cx="826" cy="8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912" name="Picture 1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2" y="1632"/>
              <a:ext cx="827" cy="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913" name="Picture 1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3" y="1632"/>
              <a:ext cx="826" cy="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914" name="Rectangle 14"/>
            <p:cNvSpPr>
              <a:spLocks noChangeArrowheads="1"/>
            </p:cNvSpPr>
            <p:nvPr/>
          </p:nvSpPr>
          <p:spPr bwMode="auto">
            <a:xfrm>
              <a:off x="1311" y="581"/>
              <a:ext cx="380" cy="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buClrTx/>
                <a:buSzTx/>
                <a:buFontTx/>
                <a:buNone/>
              </a:pPr>
              <a:r>
                <a:rPr lang="en-US" altLang="en-US" sz="1800"/>
                <a:t>TCR</a:t>
              </a:r>
              <a:endParaRPr lang="en-US" altLang="en-US" sz="1400"/>
            </a:p>
          </p:txBody>
        </p:sp>
        <p:sp>
          <p:nvSpPr>
            <p:cNvPr id="37915" name="Rectangle 15"/>
            <p:cNvSpPr>
              <a:spLocks noChangeArrowheads="1"/>
            </p:cNvSpPr>
            <p:nvPr/>
          </p:nvSpPr>
          <p:spPr bwMode="auto">
            <a:xfrm>
              <a:off x="2050" y="581"/>
              <a:ext cx="473" cy="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buClrTx/>
                <a:buSzTx/>
                <a:buFontTx/>
                <a:buNone/>
              </a:pPr>
              <a:r>
                <a:rPr lang="en-US" altLang="en-US" sz="1800"/>
                <a:t>CD28</a:t>
              </a:r>
              <a:endParaRPr lang="en-US" altLang="en-US" sz="1400"/>
            </a:p>
          </p:txBody>
        </p:sp>
        <p:sp>
          <p:nvSpPr>
            <p:cNvPr id="37916" name="Rectangle 16"/>
            <p:cNvSpPr>
              <a:spLocks noChangeArrowheads="1"/>
            </p:cNvSpPr>
            <p:nvPr/>
          </p:nvSpPr>
          <p:spPr bwMode="auto">
            <a:xfrm>
              <a:off x="371" y="581"/>
              <a:ext cx="576" cy="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buClrTx/>
                <a:buSzTx/>
                <a:buFontTx/>
                <a:buNone/>
              </a:pPr>
              <a:r>
                <a:rPr lang="en-US" altLang="en-US" sz="1800"/>
                <a:t>pattern</a:t>
              </a:r>
              <a:endParaRPr lang="en-US" altLang="en-US" sz="1400"/>
            </a:p>
          </p:txBody>
        </p:sp>
        <p:pic>
          <p:nvPicPr>
            <p:cNvPr id="37917" name="Picture 17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1" y="1635"/>
              <a:ext cx="825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918" name="Picture 20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" y="810"/>
              <a:ext cx="817" cy="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7893" name="Group 17"/>
          <p:cNvGrpSpPr>
            <a:grpSpLocks/>
          </p:cNvGrpSpPr>
          <p:nvPr/>
        </p:nvGrpSpPr>
        <p:grpSpPr bwMode="auto">
          <a:xfrm>
            <a:off x="12700" y="882650"/>
            <a:ext cx="2339975" cy="1901825"/>
            <a:chOff x="205" y="504"/>
            <a:chExt cx="2518" cy="2046"/>
          </a:xfrm>
        </p:grpSpPr>
        <p:pic>
          <p:nvPicPr>
            <p:cNvPr id="37906" name="Picture 18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" y="504"/>
              <a:ext cx="2467" cy="20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7907" name="Text Box 19"/>
            <p:cNvSpPr txBox="1">
              <a:spLocks noChangeArrowheads="1"/>
            </p:cNvSpPr>
            <p:nvPr/>
          </p:nvSpPr>
          <p:spPr bwMode="auto">
            <a:xfrm rot="1799264">
              <a:off x="942" y="713"/>
              <a:ext cx="1443" cy="4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solidFill>
                    <a:srgbClr val="FF0000"/>
                  </a:solidFill>
                  <a:latin typeface="Times New Roman" pitchFamily="18" charset="0"/>
                </a:rPr>
                <a:t>TCR/MHC</a:t>
              </a:r>
            </a:p>
          </p:txBody>
        </p:sp>
        <p:sp>
          <p:nvSpPr>
            <p:cNvPr id="37908" name="Text Box 20"/>
            <p:cNvSpPr txBox="1">
              <a:spLocks noChangeArrowheads="1"/>
            </p:cNvSpPr>
            <p:nvPr/>
          </p:nvSpPr>
          <p:spPr bwMode="auto">
            <a:xfrm rot="2425512">
              <a:off x="205" y="1707"/>
              <a:ext cx="1596" cy="4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solidFill>
                    <a:srgbClr val="33CC33"/>
                  </a:solidFill>
                  <a:latin typeface="Times New Roman" pitchFamily="18" charset="0"/>
                </a:rPr>
                <a:t>CD28/CD80</a:t>
              </a:r>
            </a:p>
          </p:txBody>
        </p:sp>
      </p:grpSp>
      <p:grpSp>
        <p:nvGrpSpPr>
          <p:cNvPr id="21" name="Group 21"/>
          <p:cNvGrpSpPr>
            <a:grpSpLocks/>
          </p:cNvGrpSpPr>
          <p:nvPr/>
        </p:nvGrpSpPr>
        <p:grpSpPr bwMode="auto">
          <a:xfrm>
            <a:off x="2511425" y="1435100"/>
            <a:ext cx="2506663" cy="1666875"/>
            <a:chOff x="2770" y="2505"/>
            <a:chExt cx="2312" cy="1539"/>
          </a:xfrm>
        </p:grpSpPr>
        <p:sp>
          <p:nvSpPr>
            <p:cNvPr id="37902" name="AutoShape 22"/>
            <p:cNvSpPr>
              <a:spLocks noChangeArrowheads="1"/>
            </p:cNvSpPr>
            <p:nvPr/>
          </p:nvSpPr>
          <p:spPr bwMode="auto">
            <a:xfrm>
              <a:off x="2770" y="2744"/>
              <a:ext cx="348" cy="522"/>
            </a:xfrm>
            <a:custGeom>
              <a:avLst/>
              <a:gdLst>
                <a:gd name="T0" fmla="*/ 4 w 21600"/>
                <a:gd name="T1" fmla="*/ 0 h 21600"/>
                <a:gd name="T2" fmla="*/ 0 w 21600"/>
                <a:gd name="T3" fmla="*/ 6 h 21600"/>
                <a:gd name="T4" fmla="*/ 4 w 21600"/>
                <a:gd name="T5" fmla="*/ 13 h 21600"/>
                <a:gd name="T6" fmla="*/ 6 w 21600"/>
                <a:gd name="T7" fmla="*/ 6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52 w 21600"/>
                <a:gd name="T13" fmla="*/ 5421 h 21600"/>
                <a:gd name="T14" fmla="*/ 18931 w 21600"/>
                <a:gd name="T15" fmla="*/ 16221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lnTo>
                    <a:pt x="1620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pic>
          <p:nvPicPr>
            <p:cNvPr id="37903" name="Picture 23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60" y="2505"/>
              <a:ext cx="1177" cy="15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7904" name="Text Box 24"/>
            <p:cNvSpPr txBox="1">
              <a:spLocks noChangeArrowheads="1"/>
            </p:cNvSpPr>
            <p:nvPr/>
          </p:nvSpPr>
          <p:spPr bwMode="auto">
            <a:xfrm>
              <a:off x="4461" y="3217"/>
              <a:ext cx="621" cy="5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FF0000"/>
                  </a:solidFill>
                  <a:latin typeface="Symbol" pitchFamily="18" charset="2"/>
                </a:rPr>
                <a:t>a</a:t>
              </a:r>
              <a:r>
                <a:rPr lang="en-US" altLang="en-US" sz="1800">
                  <a:solidFill>
                    <a:srgbClr val="FF0000"/>
                  </a:solidFill>
                  <a:latin typeface="Times New Roman" pitchFamily="18" charset="0"/>
                </a:rPr>
                <a:t>-</a:t>
              </a:r>
            </a:p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FF0000"/>
                  </a:solidFill>
                  <a:latin typeface="Times New Roman" pitchFamily="18" charset="0"/>
                </a:rPr>
                <a:t>TCR</a:t>
              </a:r>
            </a:p>
          </p:txBody>
        </p:sp>
        <p:sp>
          <p:nvSpPr>
            <p:cNvPr id="37905" name="Text Box 25"/>
            <p:cNvSpPr txBox="1">
              <a:spLocks noChangeArrowheads="1"/>
            </p:cNvSpPr>
            <p:nvPr/>
          </p:nvSpPr>
          <p:spPr bwMode="auto">
            <a:xfrm>
              <a:off x="2914" y="3436"/>
              <a:ext cx="945" cy="3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33CC33"/>
                  </a:solidFill>
                  <a:latin typeface="Symbol" pitchFamily="18" charset="2"/>
                </a:rPr>
                <a:t>a</a:t>
              </a:r>
              <a:r>
                <a:rPr lang="en-US" altLang="en-US" sz="1800">
                  <a:solidFill>
                    <a:srgbClr val="33CC33"/>
                  </a:solidFill>
                  <a:latin typeface="Times New Roman" pitchFamily="18" charset="0"/>
                </a:rPr>
                <a:t>-CD28</a:t>
              </a:r>
            </a:p>
          </p:txBody>
        </p:sp>
      </p:grpSp>
      <p:pic>
        <p:nvPicPr>
          <p:cNvPr id="26" name="Picture 2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535363"/>
            <a:ext cx="3886200" cy="309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849813" y="1514475"/>
            <a:ext cx="712787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dirty="0">
                <a:latin typeface="+mn-lt"/>
              </a:rPr>
              <a:t>COL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849813" y="2419350"/>
            <a:ext cx="72707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dirty="0">
                <a:latin typeface="+mn-lt"/>
              </a:rPr>
              <a:t>SEG</a:t>
            </a:r>
          </a:p>
        </p:txBody>
      </p: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2543175" y="3348038"/>
            <a:ext cx="5915025" cy="3333750"/>
            <a:chOff x="2542456" y="3348335"/>
            <a:chExt cx="5915744" cy="3333453"/>
          </a:xfrm>
        </p:grpSpPr>
        <p:pic>
          <p:nvPicPr>
            <p:cNvPr id="37899" name="Picture 26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22850" y="3581400"/>
              <a:ext cx="3435350" cy="3100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7900" name="TextBox 3"/>
            <p:cNvSpPr txBox="1">
              <a:spLocks noChangeArrowheads="1"/>
            </p:cNvSpPr>
            <p:nvPr/>
          </p:nvSpPr>
          <p:spPr bwMode="auto">
            <a:xfrm>
              <a:off x="2542456" y="3350567"/>
              <a:ext cx="98777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400">
                  <a:latin typeface="Times New Roman" pitchFamily="18" charset="0"/>
                </a:rPr>
                <a:t>mouse</a:t>
              </a:r>
            </a:p>
          </p:txBody>
        </p:sp>
        <p:sp>
          <p:nvSpPr>
            <p:cNvPr id="37901" name="TextBox 31"/>
            <p:cNvSpPr txBox="1">
              <a:spLocks noChangeArrowheads="1"/>
            </p:cNvSpPr>
            <p:nvPr/>
          </p:nvSpPr>
          <p:spPr bwMode="auto">
            <a:xfrm>
              <a:off x="6477000" y="3348335"/>
              <a:ext cx="102143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400">
                  <a:latin typeface="Times New Roman" pitchFamily="18" charset="0"/>
                </a:rPr>
                <a:t>human</a:t>
              </a:r>
            </a:p>
          </p:txBody>
        </p:sp>
      </p:grpSp>
      <p:sp>
        <p:nvSpPr>
          <p:cNvPr id="31" name="Rectangle 7"/>
          <p:cNvSpPr>
            <a:spLocks noChangeArrowheads="1"/>
          </p:cNvSpPr>
          <p:nvPr/>
        </p:nvSpPr>
        <p:spPr bwMode="auto">
          <a:xfrm>
            <a:off x="990600" y="0"/>
            <a:ext cx="71628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003399"/>
                </a:solidFill>
              </a:rPr>
              <a:t>Micropatterned costimulation of T cells</a:t>
            </a:r>
          </a:p>
        </p:txBody>
      </p:sp>
    </p:spTree>
    <p:extLst>
      <p:ext uri="{BB962C8B-B14F-4D97-AF65-F5344CB8AC3E}">
        <p14:creationId xmlns:p14="http://schemas.microsoft.com/office/powerpoint/2010/main" val="3894010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375" y="122238"/>
            <a:ext cx="6894513" cy="6592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3" name="Group 32"/>
          <p:cNvGrpSpPr/>
          <p:nvPr/>
        </p:nvGrpSpPr>
        <p:grpSpPr>
          <a:xfrm>
            <a:off x="504861" y="1357414"/>
            <a:ext cx="5830379" cy="3694811"/>
            <a:chOff x="504861" y="1357414"/>
            <a:chExt cx="5830379" cy="3694811"/>
          </a:xfrm>
        </p:grpSpPr>
        <p:pic>
          <p:nvPicPr>
            <p:cNvPr id="34" name="Picture 2" descr="Effects of Csk inhibition and actin disruption on TCR signaling.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786" t="10842" r="27879" b="47999"/>
            <a:stretch/>
          </p:blipFill>
          <p:spPr bwMode="auto">
            <a:xfrm>
              <a:off x="504861" y="1998100"/>
              <a:ext cx="5415716" cy="3054125"/>
            </a:xfrm>
            <a:prstGeom prst="rect">
              <a:avLst/>
            </a:prstGeom>
            <a:noFill/>
            <a:ln w="31750">
              <a:solidFill>
                <a:schemeClr val="accent2">
                  <a:lumMod val="75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" name="Down Arrow 34"/>
            <p:cNvSpPr/>
            <p:nvPr/>
          </p:nvSpPr>
          <p:spPr bwMode="auto">
            <a:xfrm rot="2611678">
              <a:off x="5993162" y="1357414"/>
              <a:ext cx="342078" cy="839792"/>
            </a:xfrm>
            <a:prstGeom prst="downArrow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accent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6740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592345" y="311572"/>
            <a:ext cx="4156075" cy="4832350"/>
            <a:chOff x="4768850" y="1076325"/>
            <a:chExt cx="4156075" cy="4832350"/>
          </a:xfrm>
        </p:grpSpPr>
        <p:sp>
          <p:nvSpPr>
            <p:cNvPr id="33" name="Rectangle 9"/>
            <p:cNvSpPr>
              <a:spLocks noChangeArrowheads="1"/>
            </p:cNvSpPr>
            <p:nvPr/>
          </p:nvSpPr>
          <p:spPr bwMode="auto">
            <a:xfrm>
              <a:off x="4768850" y="1560513"/>
              <a:ext cx="4156075" cy="4348162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34" name="Picture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52988" y="1639888"/>
              <a:ext cx="3976687" cy="3927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5" name="Rectangle 11"/>
            <p:cNvSpPr>
              <a:spLocks noChangeArrowheads="1"/>
            </p:cNvSpPr>
            <p:nvPr/>
          </p:nvSpPr>
          <p:spPr bwMode="auto">
            <a:xfrm>
              <a:off x="5008563" y="1076325"/>
              <a:ext cx="3800475" cy="4651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342900" indent="-342900" algn="ctr">
                <a:buClr>
                  <a:schemeClr val="accent1"/>
                </a:buClr>
                <a:buSzPct val="90000"/>
                <a:buFont typeface="Wingdings" pitchFamily="2" charset="2"/>
                <a:buNone/>
              </a:pPr>
              <a:r>
                <a:rPr lang="en-US" sz="2400" i="1" dirty="0"/>
                <a:t>Human</a:t>
              </a: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06082" y="311572"/>
            <a:ext cx="4156075" cy="4833938"/>
            <a:chOff x="1411539" y="1076325"/>
            <a:chExt cx="4156075" cy="4833938"/>
          </a:xfrm>
        </p:grpSpPr>
        <p:sp>
          <p:nvSpPr>
            <p:cNvPr id="37" name="Rectangle 8"/>
            <p:cNvSpPr>
              <a:spLocks noChangeArrowheads="1"/>
            </p:cNvSpPr>
            <p:nvPr/>
          </p:nvSpPr>
          <p:spPr bwMode="auto">
            <a:xfrm>
              <a:off x="1411539" y="1562100"/>
              <a:ext cx="4156075" cy="4348163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38" name="Picture 6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097"/>
            <a:stretch/>
          </p:blipFill>
          <p:spPr bwMode="auto">
            <a:xfrm>
              <a:off x="1489327" y="1660525"/>
              <a:ext cx="3975100" cy="39068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9" name="Rectangle 10"/>
            <p:cNvSpPr>
              <a:spLocks noChangeArrowheads="1"/>
            </p:cNvSpPr>
            <p:nvPr/>
          </p:nvSpPr>
          <p:spPr bwMode="auto">
            <a:xfrm>
              <a:off x="1579814" y="1076325"/>
              <a:ext cx="3800475" cy="4651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342900" indent="-342900" algn="ctr">
                <a:buClr>
                  <a:schemeClr val="accent1"/>
                </a:buClr>
                <a:buSzPct val="90000"/>
                <a:buFont typeface="Wingdings" pitchFamily="2" charset="2"/>
                <a:buNone/>
              </a:pPr>
              <a:r>
                <a:rPr lang="en-US" sz="2400" i="1" dirty="0"/>
                <a:t>Mouse</a:t>
              </a:r>
            </a:p>
          </p:txBody>
        </p:sp>
      </p:grpSp>
      <p:pic>
        <p:nvPicPr>
          <p:cNvPr id="40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753" b="-1"/>
          <a:stretch/>
        </p:blipFill>
        <p:spPr bwMode="auto">
          <a:xfrm>
            <a:off x="83862" y="4838382"/>
            <a:ext cx="3975100" cy="304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" name="Picture 4" descr="C:\Users\uku\Desktop\Figures 12061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4993" y="5143922"/>
            <a:ext cx="6116638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10122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228600" y="685800"/>
            <a:ext cx="8610600" cy="36513"/>
          </a:xfrm>
          <a:prstGeom prst="rect">
            <a:avLst/>
          </a:prstGeom>
          <a:gradFill rotWithShape="0">
            <a:gsLst>
              <a:gs pos="0">
                <a:srgbClr val="4A00F0"/>
              </a:gs>
              <a:gs pos="100000">
                <a:srgbClr val="6699FF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31" name="Rectangle 7"/>
          <p:cNvSpPr>
            <a:spLocks noChangeArrowheads="1"/>
          </p:cNvSpPr>
          <p:nvPr/>
        </p:nvSpPr>
        <p:spPr bwMode="auto">
          <a:xfrm>
            <a:off x="990600" y="0"/>
            <a:ext cx="71628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003399"/>
                </a:solidFill>
              </a:rPr>
              <a:t>Differential mobility of Lck</a:t>
            </a:r>
          </a:p>
        </p:txBody>
      </p:sp>
      <p:grpSp>
        <p:nvGrpSpPr>
          <p:cNvPr id="32" name="Group 31"/>
          <p:cNvGrpSpPr/>
          <p:nvPr/>
        </p:nvGrpSpPr>
        <p:grpSpPr>
          <a:xfrm>
            <a:off x="362747" y="1124215"/>
            <a:ext cx="8373352" cy="3886323"/>
            <a:chOff x="422504" y="1112801"/>
            <a:chExt cx="8133667" cy="3775078"/>
          </a:xfrm>
        </p:grpSpPr>
        <p:grpSp>
          <p:nvGrpSpPr>
            <p:cNvPr id="33" name="Group 32"/>
            <p:cNvGrpSpPr/>
            <p:nvPr/>
          </p:nvGrpSpPr>
          <p:grpSpPr>
            <a:xfrm>
              <a:off x="422504" y="1112802"/>
              <a:ext cx="5757930" cy="3775076"/>
              <a:chOff x="1320448" y="853722"/>
              <a:chExt cx="5757930" cy="3775076"/>
            </a:xfrm>
          </p:grpSpPr>
          <p:sp>
            <p:nvSpPr>
              <p:cNvPr id="37" name="Rectangle 16"/>
              <p:cNvSpPr>
                <a:spLocks noChangeArrowheads="1"/>
              </p:cNvSpPr>
              <p:nvPr/>
            </p:nvSpPr>
            <p:spPr bwMode="auto">
              <a:xfrm>
                <a:off x="1320448" y="853723"/>
                <a:ext cx="3127375" cy="3775075"/>
              </a:xfrm>
              <a:prstGeom prst="rect">
                <a:avLst/>
              </a:prstGeom>
              <a:solidFill>
                <a:schemeClr val="bg1"/>
              </a:solidFill>
              <a:ln w="12700" algn="ctr">
                <a:solidFill>
                  <a:schemeClr val="folHlink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pic>
            <p:nvPicPr>
              <p:cNvPr id="38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72332" y="1245757"/>
                <a:ext cx="2601030" cy="327473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39" name="Rectangle 16"/>
              <p:cNvSpPr>
                <a:spLocks noChangeArrowheads="1"/>
              </p:cNvSpPr>
              <p:nvPr/>
            </p:nvSpPr>
            <p:spPr bwMode="auto">
              <a:xfrm>
                <a:off x="4712760" y="853722"/>
                <a:ext cx="2365618" cy="3775075"/>
              </a:xfrm>
              <a:prstGeom prst="rect">
                <a:avLst/>
              </a:prstGeom>
              <a:solidFill>
                <a:schemeClr val="bg1"/>
              </a:solidFill>
              <a:ln w="12700" algn="ctr">
                <a:solidFill>
                  <a:schemeClr val="folHlink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pic>
            <p:nvPicPr>
              <p:cNvPr id="40" name="Picture 3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25124"/>
              <a:stretch/>
            </p:blipFill>
            <p:spPr bwMode="auto">
              <a:xfrm>
                <a:off x="5081764" y="940721"/>
                <a:ext cx="1838731" cy="33201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1" name="TextBox 40"/>
              <p:cNvSpPr txBox="1"/>
              <p:nvPr/>
            </p:nvSpPr>
            <p:spPr>
              <a:xfrm>
                <a:off x="2331332" y="865136"/>
                <a:ext cx="97013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>
                    <a:solidFill>
                      <a:schemeClr val="tx1"/>
                    </a:solidFill>
                  </a:rPr>
                  <a:t>YFP-Lck</a:t>
                </a:r>
              </a:p>
            </p:txBody>
          </p:sp>
        </p:grpSp>
        <p:grpSp>
          <p:nvGrpSpPr>
            <p:cNvPr id="34" name="Group 33"/>
            <p:cNvGrpSpPr/>
            <p:nvPr/>
          </p:nvGrpSpPr>
          <p:grpSpPr>
            <a:xfrm>
              <a:off x="6404505" y="1112801"/>
              <a:ext cx="2151666" cy="3775078"/>
              <a:chOff x="6404505" y="1112801"/>
              <a:chExt cx="2151666" cy="3775078"/>
            </a:xfrm>
          </p:grpSpPr>
          <p:sp>
            <p:nvSpPr>
              <p:cNvPr id="35" name="Rectangle 34"/>
              <p:cNvSpPr/>
              <p:nvPr/>
            </p:nvSpPr>
            <p:spPr bwMode="auto">
              <a:xfrm>
                <a:off x="6404505" y="1112801"/>
                <a:ext cx="2151666" cy="3775076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</a:endParaRPr>
              </a:p>
            </p:txBody>
          </p:sp>
          <p:pic>
            <p:nvPicPr>
              <p:cNvPr id="36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21472" y="1180203"/>
                <a:ext cx="1925263" cy="37076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37616422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228600" y="685800"/>
            <a:ext cx="8610600" cy="36513"/>
          </a:xfrm>
          <a:prstGeom prst="rect">
            <a:avLst/>
          </a:prstGeom>
          <a:gradFill rotWithShape="0">
            <a:gsLst>
              <a:gs pos="0">
                <a:srgbClr val="4A00F0"/>
              </a:gs>
              <a:gs pos="100000">
                <a:srgbClr val="6699FF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31" name="Rectangle 7"/>
          <p:cNvSpPr>
            <a:spLocks noChangeArrowheads="1"/>
          </p:cNvSpPr>
          <p:nvPr/>
        </p:nvSpPr>
        <p:spPr bwMode="auto">
          <a:xfrm>
            <a:off x="990600" y="0"/>
            <a:ext cx="71628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003399"/>
                </a:solidFill>
              </a:rPr>
              <a:t>Hindered diffusion in human cells</a:t>
            </a:r>
          </a:p>
        </p:txBody>
      </p:sp>
      <p:pic>
        <p:nvPicPr>
          <p:cNvPr id="14" name="Picture 4" descr="C:\Users\uku\Desktop\Revision Figures 1311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025" y="1506006"/>
            <a:ext cx="8421688" cy="4411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87273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Line 2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7043" name="Text Box 3"/>
          <p:cNvSpPr txBox="1">
            <a:spLocks noChangeArrowheads="1"/>
          </p:cNvSpPr>
          <p:nvPr/>
        </p:nvSpPr>
        <p:spPr bwMode="auto">
          <a:xfrm>
            <a:off x="593725" y="650875"/>
            <a:ext cx="7940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altLang="en-US"/>
          </a:p>
        </p:txBody>
      </p:sp>
      <p:sp>
        <p:nvSpPr>
          <p:cNvPr id="870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Membrane proteins</a:t>
            </a:r>
          </a:p>
        </p:txBody>
      </p:sp>
      <p:pic>
        <p:nvPicPr>
          <p:cNvPr id="19458" name="Picture 2" descr="C:\Users\uku\Desktop\Movie_S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5769" y="879474"/>
            <a:ext cx="6327662" cy="536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7823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ChangeArrowheads="1"/>
          </p:cNvSpPr>
          <p:nvPr/>
        </p:nvSpPr>
        <p:spPr bwMode="auto">
          <a:xfrm>
            <a:off x="609600" y="533400"/>
            <a:ext cx="83058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2800">
                <a:latin typeface="Arial" charset="0"/>
              </a:rPr>
              <a:t>No net motion of media</a:t>
            </a:r>
          </a:p>
          <a:p>
            <a:pPr eaLnBrk="1" hangingPunct="1"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2800">
                <a:latin typeface="Arial" charset="0"/>
              </a:rPr>
              <a:t>.. or at least laminar flow</a:t>
            </a:r>
          </a:p>
          <a:p>
            <a:pPr eaLnBrk="1" hangingPunct="1"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endParaRPr lang="en-US" altLang="en-US" sz="2800">
              <a:latin typeface="Arial" charset="0"/>
            </a:endParaRPr>
          </a:p>
          <a:p>
            <a:pPr eaLnBrk="1" hangingPunct="1"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endParaRPr lang="en-US" altLang="en-US" sz="2800">
              <a:latin typeface="Arial" charset="0"/>
            </a:endParaRPr>
          </a:p>
          <a:p>
            <a:pPr eaLnBrk="1" hangingPunct="1"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endParaRPr lang="en-US" altLang="en-US" sz="2800">
              <a:latin typeface="Arial" charset="0"/>
            </a:endParaRPr>
          </a:p>
          <a:p>
            <a:pPr eaLnBrk="1" hangingPunct="1"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endParaRPr lang="en-US" altLang="en-US" sz="2800">
              <a:latin typeface="Arial" charset="0"/>
            </a:endParaRPr>
          </a:p>
          <a:p>
            <a:pPr eaLnBrk="1" hangingPunct="1"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endParaRPr lang="en-US" altLang="en-US" sz="2800">
              <a:latin typeface="Arial" charset="0"/>
            </a:endParaRPr>
          </a:p>
          <a:p>
            <a:pPr eaLnBrk="1" hangingPunct="1"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endParaRPr lang="en-US" altLang="en-US" sz="2800">
              <a:latin typeface="Arial" charset="0"/>
            </a:endParaRPr>
          </a:p>
          <a:p>
            <a:pPr lvl="1" eaLnBrk="1" hangingPunct="1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</a:pPr>
            <a:r>
              <a:rPr lang="en-US" altLang="en-US">
                <a:latin typeface="Arial" charset="0"/>
              </a:rPr>
              <a:t>fish swimming: (10 cm long, 100 cm/sec) Re=10</a:t>
            </a:r>
            <a:r>
              <a:rPr lang="en-US" altLang="en-US" baseline="30000">
                <a:latin typeface="Arial" charset="0"/>
              </a:rPr>
              <a:t>5</a:t>
            </a:r>
          </a:p>
          <a:p>
            <a:pPr lvl="1" eaLnBrk="1" hangingPunct="1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</a:pPr>
            <a:r>
              <a:rPr lang="en-US" altLang="en-US">
                <a:latin typeface="Arial" charset="0"/>
              </a:rPr>
              <a:t>bacterium (10</a:t>
            </a:r>
            <a:r>
              <a:rPr lang="en-US" altLang="en-US" baseline="30000">
                <a:latin typeface="Arial" charset="0"/>
              </a:rPr>
              <a:t>-4</a:t>
            </a:r>
            <a:r>
              <a:rPr lang="en-US" altLang="en-US">
                <a:latin typeface="Arial" charset="0"/>
              </a:rPr>
              <a:t> cm long, 10</a:t>
            </a:r>
            <a:r>
              <a:rPr lang="en-US" altLang="en-US" baseline="30000">
                <a:latin typeface="Arial" charset="0"/>
              </a:rPr>
              <a:t>-3</a:t>
            </a:r>
            <a:r>
              <a:rPr lang="en-US" altLang="en-US">
                <a:latin typeface="Arial" charset="0"/>
              </a:rPr>
              <a:t> cm/sec) Re=10</a:t>
            </a:r>
            <a:r>
              <a:rPr lang="en-US" altLang="en-US" baseline="30000">
                <a:latin typeface="Arial" charset="0"/>
              </a:rPr>
              <a:t>-5</a:t>
            </a:r>
            <a:endParaRPr lang="en-US" altLang="en-US">
              <a:latin typeface="Arial" charset="0"/>
            </a:endParaRPr>
          </a:p>
        </p:txBody>
      </p:sp>
      <p:pic>
        <p:nvPicPr>
          <p:cNvPr id="5123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1752600"/>
            <a:ext cx="1981200" cy="126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71800"/>
            <a:ext cx="12350750" cy="150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Text, letter&#10;&#10;Description automatically generated">
            <a:extLst>
              <a:ext uri="{FF2B5EF4-FFF2-40B4-BE49-F238E27FC236}">
                <a16:creationId xmlns:a16="http://schemas.microsoft.com/office/drawing/2014/main" id="{5CCB5DF8-7EA5-4F09-9324-B3929535DFE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rownian">
            <a:hlinkClick r:id="" action="ppaction://media"/>
            <a:extLst>
              <a:ext uri="{FF2B5EF4-FFF2-40B4-BE49-F238E27FC236}">
                <a16:creationId xmlns:a16="http://schemas.microsoft.com/office/drawing/2014/main" id="{F71CC353-521E-4779-A0F6-4059E86F564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4182" y="76200"/>
            <a:ext cx="9066727" cy="670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6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Line 2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0659" name="Text Box 3"/>
          <p:cNvSpPr txBox="1">
            <a:spLocks noChangeArrowheads="1"/>
          </p:cNvSpPr>
          <p:nvPr/>
        </p:nvSpPr>
        <p:spPr bwMode="auto">
          <a:xfrm>
            <a:off x="593725" y="650875"/>
            <a:ext cx="7940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altLang="en-US"/>
          </a:p>
        </p:txBody>
      </p:sp>
      <p:sp>
        <p:nvSpPr>
          <p:cNvPr id="70660" name="Rectangle 4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839200" cy="609600"/>
          </a:xfrm>
        </p:spPr>
        <p:txBody>
          <a:bodyPr/>
          <a:lstStyle/>
          <a:p>
            <a:r>
              <a:rPr lang="en-US" altLang="en-US" dirty="0"/>
              <a:t>Particle tracking of transferrin receptor</a:t>
            </a:r>
          </a:p>
        </p:txBody>
      </p:sp>
      <p:pic>
        <p:nvPicPr>
          <p:cNvPr id="7066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066800"/>
            <a:ext cx="5029200" cy="311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0663" name="Text Box 7"/>
          <p:cNvSpPr txBox="1">
            <a:spLocks noChangeArrowheads="1"/>
          </p:cNvSpPr>
          <p:nvPr/>
        </p:nvSpPr>
        <p:spPr bwMode="auto">
          <a:xfrm>
            <a:off x="593725" y="5908675"/>
            <a:ext cx="7373938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/>
              <a:t>this and other images from the website of Akihiro Kusumi,</a:t>
            </a:r>
          </a:p>
          <a:p>
            <a:r>
              <a:rPr lang="en-US" altLang="en-US"/>
              <a:t>http://www.supra.bio.nagoya-u.ac.jp/lab/e.html</a:t>
            </a:r>
          </a:p>
        </p:txBody>
      </p:sp>
      <p:pic>
        <p:nvPicPr>
          <p:cNvPr id="3" name="epithjelial cell">
            <a:hlinkClick r:id="" action="ppaction://media"/>
            <a:extLst>
              <a:ext uri="{FF2B5EF4-FFF2-40B4-BE49-F238E27FC236}">
                <a16:creationId xmlns:a16="http://schemas.microsoft.com/office/drawing/2014/main" id="{C3D60C33-F37A-441D-A331-AEE742D00FC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724400" y="2800350"/>
            <a:ext cx="373380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447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6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Line 2"/>
          <p:cNvSpPr>
            <a:spLocks noChangeShapeType="1"/>
          </p:cNvSpPr>
          <p:nvPr/>
        </p:nvSpPr>
        <p:spPr bwMode="auto">
          <a:xfrm>
            <a:off x="152400" y="8382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9395" name="Text Box 3"/>
          <p:cNvSpPr txBox="1">
            <a:spLocks noChangeArrowheads="1"/>
          </p:cNvSpPr>
          <p:nvPr/>
        </p:nvSpPr>
        <p:spPr bwMode="auto">
          <a:xfrm>
            <a:off x="593725" y="650875"/>
            <a:ext cx="7940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altLang="en-US"/>
          </a:p>
        </p:txBody>
      </p:sp>
      <p:sp>
        <p:nvSpPr>
          <p:cNvPr id="59396" name="Rectangle 4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610600" cy="609600"/>
          </a:xfrm>
        </p:spPr>
        <p:txBody>
          <a:bodyPr/>
          <a:lstStyle/>
          <a:p>
            <a:r>
              <a:rPr lang="en-US" altLang="en-US" dirty="0"/>
              <a:t>Diffusion of membrane proteins – long range motion is orders of magnitude slower than predicted</a:t>
            </a:r>
          </a:p>
        </p:txBody>
      </p:sp>
      <p:pic>
        <p:nvPicPr>
          <p:cNvPr id="792" name="Picture 7" descr="cellmemb"/>
          <p:cNvPicPr>
            <a:picLocks noChangeAspect="1" noChangeArrowheads="1"/>
          </p:cNvPicPr>
          <p:nvPr/>
        </p:nvPicPr>
        <p:blipFill>
          <a:blip r:embed="rId4">
            <a:lum bright="-24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4062" y="1024260"/>
            <a:ext cx="4114800" cy="2084710"/>
          </a:xfrm>
          <a:prstGeom prst="rect">
            <a:avLst/>
          </a:prstGeom>
          <a:noFill/>
          <a:ln w="1905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uku\Desktop\frap_anim_small2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2" y="3327092"/>
            <a:ext cx="1905000" cy="3448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epi">
            <a:hlinkClick r:id="" action="ppaction://media"/>
            <a:extLst>
              <a:ext uri="{FF2B5EF4-FFF2-40B4-BE49-F238E27FC236}">
                <a16:creationId xmlns:a16="http://schemas.microsoft.com/office/drawing/2014/main" id="{97745F16-0594-47A2-996A-3BA90D68C77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65138" y="1255296"/>
            <a:ext cx="3802062" cy="5069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48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609600" y="533400"/>
            <a:ext cx="83058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003399"/>
              </a:buClr>
              <a:buSzPct val="125000"/>
            </a:pPr>
            <a:r>
              <a:rPr lang="en-US" altLang="en-US" sz="4400">
                <a:latin typeface="Arial" charset="0"/>
              </a:rPr>
              <a:t>Our mission</a:t>
            </a:r>
          </a:p>
          <a:p>
            <a:pPr eaLnBrk="1" hangingPunct="1"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2800">
                <a:latin typeface="Arial" charset="0"/>
              </a:rPr>
              <a:t>Two models of diffusion, </a:t>
            </a:r>
          </a:p>
          <a:p>
            <a:pPr lvl="1" eaLnBrk="1" hangingPunct="1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</a:pPr>
            <a:r>
              <a:rPr lang="en-US" altLang="en-US">
                <a:latin typeface="Arial" charset="0"/>
              </a:rPr>
              <a:t>discrete space</a:t>
            </a:r>
          </a:p>
          <a:p>
            <a:pPr lvl="1" eaLnBrk="1" hangingPunct="1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</a:pPr>
            <a:r>
              <a:rPr lang="en-US" altLang="en-US">
                <a:latin typeface="Arial" charset="0"/>
              </a:rPr>
              <a:t>continuum</a:t>
            </a:r>
          </a:p>
          <a:p>
            <a:pPr eaLnBrk="1" hangingPunct="1"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endParaRPr lang="en-US" altLang="en-US" sz="2800">
              <a:latin typeface="Arial" charset="0"/>
            </a:endParaRPr>
          </a:p>
          <a:p>
            <a:pPr eaLnBrk="1" hangingPunct="1"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2800">
                <a:latin typeface="Arial" charset="0"/>
              </a:rPr>
              <a:t>Two types of solutions</a:t>
            </a:r>
          </a:p>
          <a:p>
            <a:pPr lvl="1" eaLnBrk="1" hangingPunct="1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</a:pPr>
            <a:r>
              <a:rPr lang="en-US" altLang="en-US">
                <a:latin typeface="Arial" charset="0"/>
              </a:rPr>
              <a:t>motion of an individual particle - time-dependent</a:t>
            </a:r>
          </a:p>
          <a:p>
            <a:pPr lvl="1" eaLnBrk="1" hangingPunct="1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</a:pPr>
            <a:r>
              <a:rPr lang="en-US" altLang="en-US">
                <a:latin typeface="Arial" charset="0"/>
              </a:rPr>
              <a:t>bulk transport  - steady-state</a:t>
            </a:r>
          </a:p>
          <a:p>
            <a:pPr lvl="1" eaLnBrk="1" hangingPunct="1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</a:pPr>
            <a:endParaRPr lang="en-US" altLang="en-US">
              <a:latin typeface="Arial" charset="0"/>
            </a:endParaRPr>
          </a:p>
          <a:p>
            <a:pPr lvl="1" eaLnBrk="1" hangingPunct="1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</a:pPr>
            <a:endParaRPr lang="en-US" altLang="en-US">
              <a:latin typeface="Arial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Quantification of single particle traces </a:t>
            </a:r>
          </a:p>
        </p:txBody>
      </p:sp>
      <p:sp>
        <p:nvSpPr>
          <p:cNvPr id="77827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77834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00" y="889000"/>
            <a:ext cx="4924425" cy="459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7835" name="Text Box 11"/>
          <p:cNvSpPr txBox="1">
            <a:spLocks noChangeArrowheads="1"/>
          </p:cNvSpPr>
          <p:nvPr/>
        </p:nvSpPr>
        <p:spPr bwMode="auto">
          <a:xfrm>
            <a:off x="2862514" y="4835525"/>
            <a:ext cx="4540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dirty="0">
                <a:sym typeface="Symbol" pitchFamily="18" charset="2"/>
              </a:rPr>
              <a:t>t</a:t>
            </a:r>
            <a:endParaRPr lang="en-US" altLang="en-US" dirty="0"/>
          </a:p>
        </p:txBody>
      </p:sp>
      <p:sp>
        <p:nvSpPr>
          <p:cNvPr id="77836" name="Text Box 12"/>
          <p:cNvSpPr txBox="1">
            <a:spLocks noChangeArrowheads="1"/>
          </p:cNvSpPr>
          <p:nvPr/>
        </p:nvSpPr>
        <p:spPr bwMode="auto">
          <a:xfrm rot="-2703775">
            <a:off x="2982118" y="2262982"/>
            <a:ext cx="1833563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dirty="0"/>
              <a:t>free diffusion</a:t>
            </a:r>
          </a:p>
        </p:txBody>
      </p:sp>
      <p:sp>
        <p:nvSpPr>
          <p:cNvPr id="77837" name="Text Box 13"/>
          <p:cNvSpPr txBox="1">
            <a:spLocks noChangeArrowheads="1"/>
          </p:cNvSpPr>
          <p:nvPr/>
        </p:nvSpPr>
        <p:spPr bwMode="auto">
          <a:xfrm>
            <a:off x="2524125" y="3860800"/>
            <a:ext cx="2441575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/>
              <a:t>corralled diffusion</a:t>
            </a:r>
          </a:p>
        </p:txBody>
      </p:sp>
      <p:sp>
        <p:nvSpPr>
          <p:cNvPr id="77838" name="Text Box 14"/>
          <p:cNvSpPr txBox="1">
            <a:spLocks noChangeArrowheads="1"/>
          </p:cNvSpPr>
          <p:nvPr/>
        </p:nvSpPr>
        <p:spPr bwMode="auto">
          <a:xfrm rot="-3691429">
            <a:off x="1019175" y="2778125"/>
            <a:ext cx="2101850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dirty="0"/>
              <a:t>directed motion</a:t>
            </a:r>
          </a:p>
        </p:txBody>
      </p:sp>
      <p:sp>
        <p:nvSpPr>
          <p:cNvPr id="77839" name="Text Box 15"/>
          <p:cNvSpPr txBox="1">
            <a:spLocks noChangeArrowheads="1"/>
          </p:cNvSpPr>
          <p:nvPr/>
        </p:nvSpPr>
        <p:spPr bwMode="auto">
          <a:xfrm>
            <a:off x="5041900" y="736600"/>
            <a:ext cx="16605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/>
              <a:t>MSD=4D</a:t>
            </a:r>
            <a:r>
              <a:rPr lang="en-US" altLang="en-US">
                <a:sym typeface="Symbol" pitchFamily="18" charset="2"/>
              </a:rPr>
              <a:t>t</a:t>
            </a:r>
            <a:endParaRPr lang="en-US" altLang="en-US"/>
          </a:p>
        </p:txBody>
      </p:sp>
      <p:sp>
        <p:nvSpPr>
          <p:cNvPr id="77840" name="Text Box 16"/>
          <p:cNvSpPr txBox="1">
            <a:spLocks noChangeArrowheads="1"/>
          </p:cNvSpPr>
          <p:nvPr/>
        </p:nvSpPr>
        <p:spPr bwMode="auto">
          <a:xfrm>
            <a:off x="152400" y="6096000"/>
            <a:ext cx="85550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/>
              <a:t>Kusumi, A, Sako, Y, and Yamamoto, M, </a:t>
            </a:r>
            <a:r>
              <a:rPr lang="en-US" altLang="en-US" i="1"/>
              <a:t>Biophys J</a:t>
            </a:r>
            <a:r>
              <a:rPr lang="en-US" altLang="en-US"/>
              <a:t> </a:t>
            </a:r>
            <a:r>
              <a:rPr lang="en-US" altLang="en-US" b="1"/>
              <a:t>65</a:t>
            </a:r>
            <a:r>
              <a:rPr lang="en-US" altLang="en-US"/>
              <a:t>, 2021 (1993).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175249" y="1774149"/>
            <a:ext cx="351814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One-dimension: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Multi-dimension diffusion: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249" y="3721100"/>
            <a:ext cx="3876675" cy="513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9075102"/>
              </p:ext>
            </p:extLst>
          </p:nvPr>
        </p:nvGraphicFramePr>
        <p:xfrm>
          <a:off x="5189427" y="2225327"/>
          <a:ext cx="1924279" cy="5564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54100" imgH="304800" progId="Equation.3">
                  <p:embed/>
                </p:oleObj>
              </mc:Choice>
              <mc:Fallback>
                <p:oleObj name="Equation" r:id="rId4" imgW="1054100" imgH="3048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9427" y="2225327"/>
                        <a:ext cx="1924279" cy="55641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603001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Hop diffusion</a:t>
            </a:r>
          </a:p>
        </p:txBody>
      </p:sp>
      <p:sp>
        <p:nvSpPr>
          <p:cNvPr id="92163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9216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199" y="838200"/>
            <a:ext cx="6620469" cy="510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19631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50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057400"/>
            <a:ext cx="4146550" cy="3857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7042" name="Line 2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7043" name="Text Box 3"/>
          <p:cNvSpPr txBox="1">
            <a:spLocks noChangeArrowheads="1"/>
          </p:cNvSpPr>
          <p:nvPr/>
        </p:nvSpPr>
        <p:spPr bwMode="auto">
          <a:xfrm>
            <a:off x="593725" y="650875"/>
            <a:ext cx="7940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altLang="en-US"/>
          </a:p>
        </p:txBody>
      </p:sp>
      <p:sp>
        <p:nvSpPr>
          <p:cNvPr id="870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Membrane cytoskeleton</a:t>
            </a:r>
          </a:p>
        </p:txBody>
      </p:sp>
      <p:pic>
        <p:nvPicPr>
          <p:cNvPr id="8704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838200"/>
            <a:ext cx="4383088" cy="3294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7047" name="Text Box 7"/>
          <p:cNvSpPr txBox="1">
            <a:spLocks noChangeArrowheads="1"/>
          </p:cNvSpPr>
          <p:nvPr/>
        </p:nvSpPr>
        <p:spPr bwMode="auto">
          <a:xfrm>
            <a:off x="3505200" y="3581400"/>
            <a:ext cx="11064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>
                <a:solidFill>
                  <a:srgbClr val="FF0000"/>
                </a:solidFill>
              </a:rPr>
              <a:t>100 nm</a:t>
            </a:r>
          </a:p>
        </p:txBody>
      </p:sp>
      <p:sp>
        <p:nvSpPr>
          <p:cNvPr id="87049" name="Text Box 9"/>
          <p:cNvSpPr txBox="1">
            <a:spLocks noChangeArrowheads="1"/>
          </p:cNvSpPr>
          <p:nvPr/>
        </p:nvSpPr>
        <p:spPr bwMode="auto">
          <a:xfrm>
            <a:off x="228600" y="5791200"/>
            <a:ext cx="53276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/>
              <a:t>Morone </a:t>
            </a:r>
            <a:r>
              <a:rPr lang="en-US" altLang="en-US" i="1"/>
              <a:t>et al.</a:t>
            </a:r>
            <a:r>
              <a:rPr lang="en-US" altLang="en-US"/>
              <a:t>, J Cell Biol, </a:t>
            </a:r>
            <a:r>
              <a:rPr lang="en-US" altLang="en-US" b="1"/>
              <a:t>174</a:t>
            </a:r>
            <a:r>
              <a:rPr lang="en-US" altLang="en-US"/>
              <a:t>:851 (2006)</a:t>
            </a:r>
          </a:p>
        </p:txBody>
      </p:sp>
      <p:sp>
        <p:nvSpPr>
          <p:cNvPr id="87051" name="Rectangle 11">
            <a:hlinkClick r:id="rId4"/>
          </p:cNvPr>
          <p:cNvSpPr>
            <a:spLocks noChangeArrowheads="1"/>
          </p:cNvSpPr>
          <p:nvPr/>
        </p:nvSpPr>
        <p:spPr bwMode="auto">
          <a:xfrm>
            <a:off x="304800" y="6400800"/>
            <a:ext cx="70072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>
                <a:hlinkClick r:id="rId4"/>
              </a:rPr>
              <a:t>http://www.jcb.org/cgi/content/full/jcb.200606007/DC1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2538998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2129</TotalTime>
  <Words>272</Words>
  <Application>Microsoft Office PowerPoint</Application>
  <PresentationFormat>On-screen Show (4:3)</PresentationFormat>
  <Paragraphs>72</Paragraphs>
  <Slides>17</Slides>
  <Notes>1</Notes>
  <HiddenSlides>0</HiddenSlides>
  <MMClips>3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</vt:lpstr>
      <vt:lpstr>Calibri</vt:lpstr>
      <vt:lpstr>Symbol</vt:lpstr>
      <vt:lpstr>Times New Roman</vt:lpstr>
      <vt:lpstr>Wingdings</vt:lpstr>
      <vt:lpstr>Default Design</vt:lpstr>
      <vt:lpstr>Equation</vt:lpstr>
      <vt:lpstr>PowerPoint Presentation</vt:lpstr>
      <vt:lpstr>PowerPoint Presentation</vt:lpstr>
      <vt:lpstr>PowerPoint Presentation</vt:lpstr>
      <vt:lpstr>Particle tracking of transferrin receptor</vt:lpstr>
      <vt:lpstr>Diffusion of membrane proteins – long range motion is orders of magnitude slower than predicted</vt:lpstr>
      <vt:lpstr>PowerPoint Presentation</vt:lpstr>
      <vt:lpstr>Quantification of single particle traces </vt:lpstr>
      <vt:lpstr>Hop diffusion</vt:lpstr>
      <vt:lpstr>Membrane cytoskeleton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Membrane proteins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uku</dc:creator>
  <cp:lastModifiedBy>Lance Kam</cp:lastModifiedBy>
  <cp:revision>108</cp:revision>
  <dcterms:created xsi:type="dcterms:W3CDTF">1601-01-01T00:00:00Z</dcterms:created>
  <dcterms:modified xsi:type="dcterms:W3CDTF">2021-09-27T20:41:35Z</dcterms:modified>
</cp:coreProperties>
</file>